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5" r:id="rId2"/>
    <p:sldId id="260" r:id="rId3"/>
    <p:sldId id="259" r:id="rId4"/>
    <p:sldId id="276" r:id="rId5"/>
    <p:sldId id="278" r:id="rId6"/>
    <p:sldId id="279" r:id="rId7"/>
    <p:sldId id="280" r:id="rId8"/>
    <p:sldId id="271" r:id="rId9"/>
    <p:sldId id="27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04"/>
    <p:restoredTop sz="94634"/>
  </p:normalViewPr>
  <p:slideViewPr>
    <p:cSldViewPr snapToGrid="0" snapToObjects="1">
      <p:cViewPr varScale="1">
        <p:scale>
          <a:sx n="115" d="100"/>
          <a:sy n="115" d="100"/>
        </p:scale>
        <p:origin x="232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59F88-DA4A-514A-A243-158123C15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FCA1C3-31AD-5548-81D7-67EDF462A7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422F2-2792-6049-90C7-E2FB5867F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396DA-C42C-D84C-976F-6D2FD0538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D9EA2-9EAD-A34B-B1B4-63816FB3A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54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AADC1-B024-5747-B141-C0EE557B1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3CEBD7-CD7F-0640-A779-0BB3C2B4E0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D9935-5F75-EC45-AA97-4FBDA2AF6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68CF9-098C-E44B-BBF8-01C35BB31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275-90D8-034F-95B8-0F2A6F16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96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9BCAB-ACA4-6941-A220-6D48E7CEEE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B204F9-0956-314B-9DE1-9FD200E3B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D1A59-4D8D-694B-ABF9-FBA5FE105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7FD71-7CC9-4A4B-87B1-1E7E55581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B9CFD-611E-E041-8872-5D93A35A7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432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C191C-C041-4649-B42B-4EF4F9C70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249A6-47DB-FE4F-AFC0-2CB432DD4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ECCF3-2B1C-E14C-BAE4-56903C6E2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21A85-425D-CB42-8437-AF615750C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09E34-57DD-4B4B-8D59-DA43F8EA8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991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18C58-8106-874D-9538-941967D30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62796E-FA95-9547-BAB1-A99326EDE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C48B2-6078-CD49-A541-FACCF3AFE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B84A7-1688-8C4D-9DFB-A813B4007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834D3-93FD-FC4F-BE5E-DBEF27182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4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27B0C-65F8-C34B-9D73-04B7FD563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8E1C9-4E3B-174C-9942-E67A9A87B8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0AA038-ACE5-0449-9091-4F0CA9FFEE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E1F3C-1180-AA45-91F2-277E94E13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84AFA-9BBC-DA47-80C4-F8083C85F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43632A-0CD4-5D44-BDDC-6B67E81AD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73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2D72B-78B6-0D40-A903-F251885BB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2756A5-2933-E54D-8639-2DAD3484C2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26DCD7-502A-C84E-BDDB-C2141C371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467D37-BDEF-0242-B503-3B23D8CA71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25DD58-C9BD-B544-93B3-A7CF364A08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37E25F-2261-3145-AC8D-23DD19435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DC8A2E-8FC6-9442-B1EA-7C383FF17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69C421-9749-7247-9100-97A81D81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804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653F-D239-634D-9D0A-7B128B6F8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A70A20-0FFE-8741-B630-3424182A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6C63E1-95A8-304C-8D3F-47C80EE37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01D72B-EE4C-814E-8B77-2479FF410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369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11E87C-1D5B-AB4C-9AEB-2C7575E07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AEEED4-8E0B-8141-8A4E-66B4E958B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8863E6-11D8-7B46-A13A-4DBC0B223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05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3BDD4-1580-A945-8547-0CFCDA3D2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4B590-62B8-B34F-A392-C587E3381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850918-B3DB-9642-88D0-E33592678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0FEBA-3F97-D641-AF98-DFC02681B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464A4-1F8D-6F45-B4ED-CBE829912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529E9-0876-BD4F-B143-A8712D80E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605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1C420-FC17-C44D-B1CB-86CE93F89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8E8E30-809F-B84B-BE95-0DEEAD8C32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7925B1-272E-4A40-B875-CE79047B4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C8F87A-B77C-034A-8DCC-000990AD1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8CEAA0-1BEF-AD4B-894A-B70D523E7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18DA09-D157-A341-9F9D-E9E36F610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77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842A8D-CF93-1648-849E-BEEBA2BA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020F2-1B7D-4A4C-A457-27F33BE86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A2D91-35CC-FF41-9C4C-339B3535A1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47A83-2598-B342-BA52-F01C23A2EBB5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4B254-A1DE-2C4F-8B84-919EA9402D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63E7E-DFA7-2643-BF66-99CDAE9A4F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921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DevOps &amp; Cloud Infrastructure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SEIS 665</a:t>
            </a:r>
            <a:br>
              <a:rPr lang="en-US" sz="3600">
                <a:solidFill>
                  <a:prstClr val="black"/>
                </a:solidFill>
              </a:rPr>
            </a:br>
            <a:r>
              <a:rPr lang="en-US" sz="3600">
                <a:solidFill>
                  <a:prstClr val="black"/>
                </a:solidFill>
              </a:rPr>
              <a:t>AWS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123" y="3886200"/>
            <a:ext cx="36957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098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2 solution</a:t>
            </a:r>
          </a:p>
          <a:p>
            <a:r>
              <a:rPr lang="en-US" dirty="0"/>
              <a:t>Lecture review</a:t>
            </a:r>
          </a:p>
          <a:p>
            <a:pPr lvl="1"/>
            <a:r>
              <a:rPr lang="en-US" dirty="0"/>
              <a:t>Virtualization</a:t>
            </a:r>
          </a:p>
          <a:p>
            <a:pPr lvl="1"/>
            <a:r>
              <a:rPr lang="en-US" dirty="0"/>
              <a:t>Cloud Computing/ AWS</a:t>
            </a:r>
          </a:p>
          <a:p>
            <a:pPr lvl="1"/>
            <a:r>
              <a:rPr lang="en-US" dirty="0"/>
              <a:t>IAM</a:t>
            </a:r>
          </a:p>
          <a:p>
            <a:pPr lvl="1"/>
            <a:r>
              <a:rPr lang="en-US" dirty="0"/>
              <a:t>S3</a:t>
            </a:r>
          </a:p>
          <a:p>
            <a:pPr lvl="1"/>
            <a:r>
              <a:rPr lang="en-US" dirty="0"/>
              <a:t>EC2</a:t>
            </a:r>
          </a:p>
          <a:p>
            <a:r>
              <a:rPr lang="en-US" dirty="0"/>
              <a:t>Security Group exercise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82" y="1600200"/>
            <a:ext cx="2641600" cy="3073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73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Virtualization: software which emulates hardware</a:t>
            </a:r>
          </a:p>
          <a:p>
            <a:endParaRPr lang="en-US" dirty="0"/>
          </a:p>
          <a:p>
            <a:r>
              <a:rPr lang="en-US" dirty="0"/>
              <a:t>Cloud computing/ AWS</a:t>
            </a:r>
          </a:p>
          <a:p>
            <a:pPr lvl="1"/>
            <a:r>
              <a:rPr lang="en-US" dirty="0"/>
              <a:t>Regions located throughout the world</a:t>
            </a:r>
          </a:p>
          <a:p>
            <a:pPr lvl="1"/>
            <a:r>
              <a:rPr lang="en-US" dirty="0"/>
              <a:t>Each region is partitioned into Availability Zones (AZs)</a:t>
            </a:r>
          </a:p>
          <a:p>
            <a:pPr lvl="1"/>
            <a:endParaRPr lang="en-US" dirty="0"/>
          </a:p>
          <a:p>
            <a:r>
              <a:rPr lang="en-US" dirty="0"/>
              <a:t>Identity &amp; Access Management (IAM)</a:t>
            </a:r>
          </a:p>
          <a:p>
            <a:pPr lvl="1"/>
            <a:r>
              <a:rPr lang="en-US" dirty="0"/>
              <a:t>Global security service which manages access to services</a:t>
            </a:r>
          </a:p>
          <a:p>
            <a:pPr lvl="1"/>
            <a:r>
              <a:rPr lang="en-US" dirty="0"/>
              <a:t>Create users, groups, roles, and policies</a:t>
            </a:r>
          </a:p>
        </p:txBody>
      </p:sp>
    </p:spTree>
    <p:extLst>
      <p:ext uri="{BB962C8B-B14F-4D97-AF65-F5344CB8AC3E}">
        <p14:creationId xmlns:p14="http://schemas.microsoft.com/office/powerpoint/2010/main" val="72902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Simple Storage Service (S3)</a:t>
            </a:r>
          </a:p>
          <a:p>
            <a:pPr lvl="1"/>
            <a:r>
              <a:rPr lang="en-US" dirty="0"/>
              <a:t>Key/value based storage service (objects)</a:t>
            </a:r>
          </a:p>
          <a:p>
            <a:pPr lvl="1"/>
            <a:r>
              <a:rPr lang="en-US" dirty="0"/>
              <a:t>Highly durable -- 11-9's and unlimited storage</a:t>
            </a:r>
          </a:p>
          <a:p>
            <a:endParaRPr lang="en-US" dirty="0"/>
          </a:p>
          <a:p>
            <a:r>
              <a:rPr lang="en-US" dirty="0"/>
              <a:t>CloudFront: global data content distribution service</a:t>
            </a:r>
          </a:p>
          <a:p>
            <a:pPr lvl="1"/>
            <a:endParaRPr lang="en-US" dirty="0"/>
          </a:p>
          <a:p>
            <a:r>
              <a:rPr lang="en-US" dirty="0"/>
              <a:t>Elastic Compute Cloud (EC2)</a:t>
            </a:r>
          </a:p>
          <a:p>
            <a:pPr lvl="1"/>
            <a:r>
              <a:rPr lang="en-US" dirty="0"/>
              <a:t>Virtual machines in AWS</a:t>
            </a:r>
          </a:p>
          <a:p>
            <a:pPr lvl="1"/>
            <a:r>
              <a:rPr lang="en-US" dirty="0"/>
              <a:t>On demand, Reserved, Spot</a:t>
            </a:r>
          </a:p>
          <a:p>
            <a:pPr lvl="1"/>
            <a:r>
              <a:rPr lang="en-US" dirty="0"/>
              <a:t>Instance types (t2, m4, c4,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pPr lvl="1"/>
            <a:r>
              <a:rPr lang="en-US" dirty="0"/>
              <a:t>Amazon Machine Image (AMI)</a:t>
            </a:r>
          </a:p>
          <a:p>
            <a:pPr lvl="1"/>
            <a:r>
              <a:rPr lang="en-US" dirty="0"/>
              <a:t>Elastic Block Storage (EBS)</a:t>
            </a:r>
          </a:p>
          <a:p>
            <a:pPr lvl="1"/>
            <a:r>
              <a:rPr lang="en-US" dirty="0"/>
              <a:t>Security Groups</a:t>
            </a:r>
          </a:p>
          <a:p>
            <a:pPr lvl="1"/>
            <a:r>
              <a:rPr lang="en-US" dirty="0"/>
              <a:t>Instance meta-data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044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4AF6-5A4F-8C42-A938-C79B1128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 Exercises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B704C-EC4F-C04B-800E-160693A3E466}"/>
              </a:ext>
            </a:extLst>
          </p:cNvPr>
          <p:cNvSpPr txBox="1"/>
          <p:nvPr/>
        </p:nvSpPr>
        <p:spPr>
          <a:xfrm>
            <a:off x="4007224" y="2097741"/>
            <a:ext cx="637390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Webserver1 is accessible from the Internet on port 80 (http) and port 22 (</a:t>
            </a:r>
            <a:r>
              <a:rPr lang="en-US" dirty="0" err="1"/>
              <a:t>ssh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What are the </a:t>
            </a:r>
            <a:r>
              <a:rPr lang="en-US" b="1" dirty="0"/>
              <a:t>incoming</a:t>
            </a:r>
            <a:r>
              <a:rPr lang="en-US" dirty="0"/>
              <a:t> security group rules for the webserver security group (sg-1)?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2C389AB-2A81-4543-95AC-5DF574516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1675199"/>
              </p:ext>
            </p:extLst>
          </p:nvPr>
        </p:nvGraphicFramePr>
        <p:xfrm>
          <a:off x="4007225" y="4128645"/>
          <a:ext cx="5082987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4329">
                  <a:extLst>
                    <a:ext uri="{9D8B030D-6E8A-4147-A177-3AD203B41FA5}">
                      <a16:colId xmlns:a16="http://schemas.microsoft.com/office/drawing/2014/main" val="829764225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2789367478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1511990096"/>
                    </a:ext>
                  </a:extLst>
                </a:gridCol>
              </a:tblGrid>
              <a:tr h="319268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31493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31270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017489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793706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8CB59997-310A-CD47-868B-32BFC9DCE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65" y="1690688"/>
            <a:ext cx="2540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83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4AF6-5A4F-8C42-A938-C79B1128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 Exercises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B704C-EC4F-C04B-800E-160693A3E466}"/>
              </a:ext>
            </a:extLst>
          </p:cNvPr>
          <p:cNvSpPr txBox="1"/>
          <p:nvPr/>
        </p:nvSpPr>
        <p:spPr>
          <a:xfrm>
            <a:off x="7422777" y="803183"/>
            <a:ext cx="455855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Webserver1  and webserver2 are accessible from the Internet on port 22 (</a:t>
            </a:r>
            <a:r>
              <a:rPr lang="en-US" dirty="0" err="1"/>
              <a:t>ssh</a:t>
            </a:r>
            <a:r>
              <a:rPr lang="en-US" dirty="0"/>
              <a:t>), port 80 (http) and port 443 (https). Dbserver1 is accessible from webserver1 and webserver2 on port 22 (</a:t>
            </a:r>
            <a:r>
              <a:rPr lang="en-US" dirty="0" err="1"/>
              <a:t>ssh</a:t>
            </a:r>
            <a:r>
              <a:rPr lang="en-US" dirty="0"/>
              <a:t>) and port 3306 (</a:t>
            </a:r>
            <a:r>
              <a:rPr lang="en-US" dirty="0" err="1"/>
              <a:t>sql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What are the </a:t>
            </a:r>
            <a:r>
              <a:rPr lang="en-US" b="1" dirty="0"/>
              <a:t>incoming</a:t>
            </a:r>
            <a:r>
              <a:rPr lang="en-US" dirty="0"/>
              <a:t> security group rules for the webserver security group (sg-1) and database security group (sg-2)?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139E8D4-C298-9548-BF89-AF93C40EB4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4856777"/>
              </p:ext>
            </p:extLst>
          </p:nvPr>
        </p:nvGraphicFramePr>
        <p:xfrm>
          <a:off x="7068672" y="3764982"/>
          <a:ext cx="5082987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4329">
                  <a:extLst>
                    <a:ext uri="{9D8B030D-6E8A-4147-A177-3AD203B41FA5}">
                      <a16:colId xmlns:a16="http://schemas.microsoft.com/office/drawing/2014/main" val="829764225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2789367478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1511990096"/>
                    </a:ext>
                  </a:extLst>
                </a:gridCol>
              </a:tblGrid>
              <a:tr h="319268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31493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31270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017489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793706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940966CA-59C5-E747-8496-7EB9FE959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671" y="1580776"/>
            <a:ext cx="68580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484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4AF6-5A4F-8C42-A938-C79B1128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 Exercises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B704C-EC4F-C04B-800E-160693A3E466}"/>
              </a:ext>
            </a:extLst>
          </p:cNvPr>
          <p:cNvSpPr txBox="1"/>
          <p:nvPr/>
        </p:nvSpPr>
        <p:spPr>
          <a:xfrm>
            <a:off x="8310281" y="803183"/>
            <a:ext cx="3671047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jumpbox1 is accessible from the laptop (53.10.25.77) over port 22. Jumpbox1 can access the internet on ports 80 &amp; 443. jumpbox1 can connect to both the webservers and database server on port 22.</a:t>
            </a:r>
          </a:p>
          <a:p>
            <a:endParaRPr lang="en-US" dirty="0"/>
          </a:p>
          <a:p>
            <a:r>
              <a:rPr lang="en-US" dirty="0"/>
              <a:t>webserver1 &amp; webserver2 can receive requests from the Internet on ports 80 &amp; 443, and make requests out to the Internet on ports 80 &amp; 443. The webservers can connect to dbserver1 on port 3306.</a:t>
            </a:r>
          </a:p>
          <a:p>
            <a:endParaRPr lang="en-US" dirty="0"/>
          </a:p>
          <a:p>
            <a:r>
              <a:rPr lang="en-US" dirty="0"/>
              <a:t>dbserver1 can make requests on ports 80 &amp; 443 out to the Internet.</a:t>
            </a:r>
          </a:p>
          <a:p>
            <a:endParaRPr lang="en-US" dirty="0"/>
          </a:p>
          <a:p>
            <a:r>
              <a:rPr lang="en-US" dirty="0"/>
              <a:t>What are the </a:t>
            </a:r>
            <a:r>
              <a:rPr lang="en-US" b="1"/>
              <a:t>incoming</a:t>
            </a:r>
            <a:r>
              <a:rPr lang="en-US"/>
              <a:t> rules </a:t>
            </a:r>
            <a:r>
              <a:rPr lang="en-US" dirty="0"/>
              <a:t>for all the security groups?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A8DA04-2AB5-B649-BE09-5A2A4DC7D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5728"/>
            <a:ext cx="8248451" cy="5392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318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047E3-2872-3243-9B03-A22363B07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E5EE5-2614-6744-888F-9982FBF9F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Attendance</a:t>
            </a:r>
          </a:p>
          <a:p>
            <a:pPr lvl="1"/>
            <a:endParaRPr lang="en-US"/>
          </a:p>
          <a:p>
            <a:pPr lvl="1"/>
            <a:r>
              <a:rPr lang="en-US"/>
              <a:t>Build </a:t>
            </a:r>
            <a:r>
              <a:rPr lang="en-US" dirty="0"/>
              <a:t>AWS S3 and EC2 resources.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Show me your work!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361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/>
              <a:t>Assignment 3: AWS</a:t>
            </a:r>
          </a:p>
          <a:p>
            <a:pPr marL="0" indent="0">
              <a:buNone/>
            </a:pPr>
            <a:endParaRPr lang="en-US" i="1" dirty="0"/>
          </a:p>
          <a:p>
            <a:r>
              <a:rPr lang="en-US" dirty="0"/>
              <a:t>Watch Lecture 4 videos</a:t>
            </a:r>
          </a:p>
        </p:txBody>
      </p:sp>
    </p:spTree>
    <p:extLst>
      <p:ext uri="{BB962C8B-B14F-4D97-AF65-F5344CB8AC3E}">
        <p14:creationId xmlns:p14="http://schemas.microsoft.com/office/powerpoint/2010/main" val="3891070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1566</TotalTime>
  <Words>406</Words>
  <Application>Microsoft Macintosh PowerPoint</Application>
  <PresentationFormat>Widescreen</PresentationFormat>
  <Paragraphs>79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DevOps &amp; Cloud Infrastructure SEIS 665 AWS Review</vt:lpstr>
      <vt:lpstr>Agenda</vt:lpstr>
      <vt:lpstr>Lecture review</vt:lpstr>
      <vt:lpstr>Lecture review</vt:lpstr>
      <vt:lpstr>Security Group Exercises</vt:lpstr>
      <vt:lpstr>Security Group Exercises</vt:lpstr>
      <vt:lpstr>Security Group Exercises</vt:lpstr>
      <vt:lpstr>Classroom Project</vt:lpstr>
      <vt:lpstr>Homework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665 Lecture Review Week 3: Virtualization</dc:title>
  <dc:creator>Microsoft Office User</dc:creator>
  <cp:lastModifiedBy>Microsoft Office User</cp:lastModifiedBy>
  <cp:revision>37</cp:revision>
  <dcterms:created xsi:type="dcterms:W3CDTF">2018-02-11T16:19:28Z</dcterms:created>
  <dcterms:modified xsi:type="dcterms:W3CDTF">2019-09-23T22:18:54Z</dcterms:modified>
</cp:coreProperties>
</file>

<file path=docProps/thumbnail.jpeg>
</file>